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T Fors Bold" charset="1" panose="020B0003030001020000"/>
      <p:regular r:id="rId30"/>
    </p:embeddedFont>
    <p:embeddedFont>
      <p:font typeface="Radley" charset="1" panose="00000500000000000000"/>
      <p:regular r:id="rId31"/>
    </p:embeddedFont>
    <p:embeddedFont>
      <p:font typeface="TT Fors" charset="1" panose="020B0003030001020000"/>
      <p:regular r:id="rId32"/>
    </p:embeddedFont>
    <p:embeddedFont>
      <p:font typeface="Maharlika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Relationship Id="rId6" Target="../media/image20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149" y="1856513"/>
            <a:ext cx="15015702" cy="3554437"/>
            <a:chOff x="0" y="0"/>
            <a:chExt cx="2353356" cy="557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3356" cy="557074"/>
            </a:xfrm>
            <a:custGeom>
              <a:avLst/>
              <a:gdLst/>
              <a:ahLst/>
              <a:cxnLst/>
              <a:rect r="r" b="b" t="t" l="l"/>
              <a:pathLst>
                <a:path h="557074" w="2353356">
                  <a:moveTo>
                    <a:pt x="1176678" y="0"/>
                  </a:moveTo>
                  <a:cubicBezTo>
                    <a:pt x="526817" y="0"/>
                    <a:pt x="0" y="124705"/>
                    <a:pt x="0" y="278537"/>
                  </a:cubicBezTo>
                  <a:cubicBezTo>
                    <a:pt x="0" y="432369"/>
                    <a:pt x="526817" y="557074"/>
                    <a:pt x="1176678" y="557074"/>
                  </a:cubicBezTo>
                  <a:cubicBezTo>
                    <a:pt x="1826540" y="557074"/>
                    <a:pt x="2353356" y="432369"/>
                    <a:pt x="2353356" y="278537"/>
                  </a:cubicBezTo>
                  <a:cubicBezTo>
                    <a:pt x="2353356" y="124705"/>
                    <a:pt x="1826540" y="0"/>
                    <a:pt x="11766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20627" y="-81124"/>
              <a:ext cx="1912102" cy="585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080"/>
                </a:lnSpc>
              </a:pPr>
              <a:r>
                <a:rPr lang="en-US" b="true" sz="7200" spc="719">
                  <a:solidFill>
                    <a:srgbClr val="FFFFFF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Exploring Climate Changes Over Time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22788" y="5916372"/>
            <a:ext cx="7642424" cy="130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DS612 Interactive Data Visualization</a:t>
            </a:r>
          </a:p>
          <a:p>
            <a:pPr algn="ctr">
              <a:lnSpc>
                <a:spcPts val="5277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Prof. Bhaskar Chaudhury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9109999"/>
            <a:ext cx="16230600" cy="936368"/>
            <a:chOff x="0" y="0"/>
            <a:chExt cx="21640800" cy="12484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33"/>
              <a:ext cx="2913566" cy="1155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Shaili Parikh </a:t>
              </a:r>
            </a:p>
            <a:p>
              <a:pPr algn="l">
                <a:lnSpc>
                  <a:spcPts val="3231"/>
                </a:lnSpc>
              </a:pPr>
              <a:r>
                <a:rPr lang="en-US" sz="2308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202418049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767540" y="-47625"/>
              <a:ext cx="3871724" cy="1249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Sreelakshmi Nair </a:t>
              </a:r>
            </a:p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202418037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726466" y="-733"/>
              <a:ext cx="2913566" cy="1249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Krishna Tank</a:t>
              </a:r>
            </a:p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202418056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727234" y="-733"/>
              <a:ext cx="2913566" cy="1249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Jatin Sindhi</a:t>
              </a:r>
            </a:p>
            <a:p>
              <a:pPr algn="l">
                <a:lnSpc>
                  <a:spcPts val="3877"/>
                </a:lnSpc>
              </a:pPr>
              <a:r>
                <a:rPr lang="en-US" sz="276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202418055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7143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854" y="1879859"/>
            <a:ext cx="8300146" cy="7378441"/>
          </a:xfrm>
          <a:custGeom>
            <a:avLst/>
            <a:gdLst/>
            <a:ahLst/>
            <a:cxnLst/>
            <a:rect r="r" b="b" t="t" l="l"/>
            <a:pathLst>
              <a:path h="7378441" w="8300146">
                <a:moveTo>
                  <a:pt x="0" y="0"/>
                </a:moveTo>
                <a:lnTo>
                  <a:pt x="8300146" y="0"/>
                </a:lnTo>
                <a:lnTo>
                  <a:pt x="8300146" y="7378441"/>
                </a:lnTo>
                <a:lnTo>
                  <a:pt x="0" y="7378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0" t="-8231" r="-914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69988" y="1879859"/>
            <a:ext cx="7844627" cy="7378441"/>
          </a:xfrm>
          <a:custGeom>
            <a:avLst/>
            <a:gdLst/>
            <a:ahLst/>
            <a:cxnLst/>
            <a:rect r="r" b="b" t="t" l="l"/>
            <a:pathLst>
              <a:path h="7378441" w="7844627">
                <a:moveTo>
                  <a:pt x="0" y="0"/>
                </a:moveTo>
                <a:lnTo>
                  <a:pt x="7844627" y="0"/>
                </a:lnTo>
                <a:lnTo>
                  <a:pt x="7844627" y="7378441"/>
                </a:lnTo>
                <a:lnTo>
                  <a:pt x="0" y="7378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102586" t="-823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99640" y="414525"/>
            <a:ext cx="5088721" cy="1228350"/>
            <a:chOff x="0" y="0"/>
            <a:chExt cx="6784961" cy="1637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84961" cy="1637800"/>
            </a:xfrm>
            <a:custGeom>
              <a:avLst/>
              <a:gdLst/>
              <a:ahLst/>
              <a:cxnLst/>
              <a:rect r="r" b="b" t="t" l="l"/>
              <a:pathLst>
                <a:path h="1637800" w="6784961">
                  <a:moveTo>
                    <a:pt x="0" y="0"/>
                  </a:moveTo>
                  <a:lnTo>
                    <a:pt x="6784961" y="0"/>
                  </a:lnTo>
                  <a:lnTo>
                    <a:pt x="6784961" y="1637800"/>
                  </a:lnTo>
                  <a:lnTo>
                    <a:pt x="0" y="163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509162" y="322972"/>
              <a:ext cx="3766638" cy="91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6"/>
                </a:lnSpc>
                <a:spcBef>
                  <a:spcPct val="0"/>
                </a:spcBef>
              </a:pPr>
              <a:r>
                <a:rPr lang="en-US" sz="4197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Emissions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7958421" y="6967715"/>
            <a:ext cx="2371158" cy="830323"/>
          </a:xfrm>
          <a:custGeom>
            <a:avLst/>
            <a:gdLst/>
            <a:ahLst/>
            <a:cxnLst/>
            <a:rect r="r" b="b" t="t" l="l"/>
            <a:pathLst>
              <a:path h="830323" w="2371158">
                <a:moveTo>
                  <a:pt x="0" y="0"/>
                </a:moveTo>
                <a:lnTo>
                  <a:pt x="2371158" y="0"/>
                </a:lnTo>
                <a:lnTo>
                  <a:pt x="2371158" y="830323"/>
                </a:lnTo>
                <a:lnTo>
                  <a:pt x="0" y="830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87168" y="8349381"/>
            <a:ext cx="2137285" cy="193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2"/>
              </a:lnSpc>
              <a:spcBef>
                <a:spcPct val="0"/>
              </a:spcBef>
            </a:pPr>
            <a:r>
              <a:rPr lang="en-US" sz="11423" spc="114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🏭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5C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910" y="240617"/>
            <a:ext cx="9707300" cy="2343213"/>
          </a:xfrm>
          <a:custGeom>
            <a:avLst/>
            <a:gdLst/>
            <a:ahLst/>
            <a:cxnLst/>
            <a:rect r="r" b="b" t="t" l="l"/>
            <a:pathLst>
              <a:path h="2343213" w="9707300">
                <a:moveTo>
                  <a:pt x="0" y="0"/>
                </a:moveTo>
                <a:lnTo>
                  <a:pt x="9707300" y="0"/>
                </a:lnTo>
                <a:lnTo>
                  <a:pt x="9707300" y="2343214"/>
                </a:lnTo>
                <a:lnTo>
                  <a:pt x="0" y="234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6192" y="788117"/>
            <a:ext cx="10838302" cy="123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  <a:spcBef>
                <a:spcPct val="0"/>
              </a:spcBef>
            </a:pPr>
            <a:r>
              <a:rPr lang="en-US" sz="3563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How Different Emissions Affect Temperature Deviation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81397" y="4186828"/>
            <a:ext cx="5950176" cy="4993401"/>
          </a:xfrm>
          <a:custGeom>
            <a:avLst/>
            <a:gdLst/>
            <a:ahLst/>
            <a:cxnLst/>
            <a:rect r="r" b="b" t="t" l="l"/>
            <a:pathLst>
              <a:path h="4993401" w="5950176">
                <a:moveTo>
                  <a:pt x="0" y="0"/>
                </a:moveTo>
                <a:lnTo>
                  <a:pt x="5950175" y="0"/>
                </a:lnTo>
                <a:lnTo>
                  <a:pt x="5950175" y="4993401"/>
                </a:lnTo>
                <a:lnTo>
                  <a:pt x="0" y="49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14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7597" y="2847926"/>
            <a:ext cx="4452634" cy="1074807"/>
            <a:chOff x="0" y="0"/>
            <a:chExt cx="5936846" cy="1433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36846" cy="1433076"/>
            </a:xfrm>
            <a:custGeom>
              <a:avLst/>
              <a:gdLst/>
              <a:ahLst/>
              <a:cxnLst/>
              <a:rect r="r" b="b" t="t" l="l"/>
              <a:pathLst>
                <a:path h="1433076" w="5936846">
                  <a:moveTo>
                    <a:pt x="0" y="0"/>
                  </a:moveTo>
                  <a:lnTo>
                    <a:pt x="5936846" y="0"/>
                  </a:lnTo>
                  <a:lnTo>
                    <a:pt x="5936846" y="1433076"/>
                  </a:lnTo>
                  <a:lnTo>
                    <a:pt x="0" y="1433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42644" y="360710"/>
              <a:ext cx="4451558" cy="65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3"/>
                </a:lnSpc>
                <a:spcBef>
                  <a:spcPct val="0"/>
                </a:spcBef>
              </a:pPr>
              <a:r>
                <a:rPr lang="en-US" sz="294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Industrial Emission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425339" y="4745323"/>
            <a:ext cx="5816032" cy="4827307"/>
          </a:xfrm>
          <a:custGeom>
            <a:avLst/>
            <a:gdLst/>
            <a:ahLst/>
            <a:cxnLst/>
            <a:rect r="r" b="b" t="t" l="l"/>
            <a:pathLst>
              <a:path h="4827307" w="5816032">
                <a:moveTo>
                  <a:pt x="0" y="0"/>
                </a:moveTo>
                <a:lnTo>
                  <a:pt x="5816033" y="0"/>
                </a:lnTo>
                <a:lnTo>
                  <a:pt x="5816033" y="4827307"/>
                </a:lnTo>
                <a:lnTo>
                  <a:pt x="0" y="4827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67106" y="3396271"/>
            <a:ext cx="4452634" cy="1074807"/>
            <a:chOff x="0" y="0"/>
            <a:chExt cx="5936846" cy="14330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36846" cy="1433076"/>
            </a:xfrm>
            <a:custGeom>
              <a:avLst/>
              <a:gdLst/>
              <a:ahLst/>
              <a:cxnLst/>
              <a:rect r="r" b="b" t="t" l="l"/>
              <a:pathLst>
                <a:path h="1433076" w="5936846">
                  <a:moveTo>
                    <a:pt x="0" y="0"/>
                  </a:moveTo>
                  <a:lnTo>
                    <a:pt x="5936846" y="0"/>
                  </a:lnTo>
                  <a:lnTo>
                    <a:pt x="5936846" y="1433076"/>
                  </a:lnTo>
                  <a:lnTo>
                    <a:pt x="0" y="1433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37740" y="360710"/>
              <a:ext cx="3461366" cy="65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3"/>
                </a:lnSpc>
                <a:spcBef>
                  <a:spcPct val="0"/>
                </a:spcBef>
              </a:pPr>
              <a:r>
                <a:rPr lang="en-US" sz="294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Food Emission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31872" y="5143500"/>
            <a:ext cx="5569459" cy="4651866"/>
          </a:xfrm>
          <a:custGeom>
            <a:avLst/>
            <a:gdLst/>
            <a:ahLst/>
            <a:cxnLst/>
            <a:rect r="r" b="b" t="t" l="l"/>
            <a:pathLst>
              <a:path h="4651866" w="5569459">
                <a:moveTo>
                  <a:pt x="0" y="0"/>
                </a:moveTo>
                <a:lnTo>
                  <a:pt x="5569459" y="0"/>
                </a:lnTo>
                <a:lnTo>
                  <a:pt x="5569459" y="4651866"/>
                </a:lnTo>
                <a:lnTo>
                  <a:pt x="0" y="4651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09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90284" y="3841967"/>
            <a:ext cx="4452634" cy="1074807"/>
            <a:chOff x="0" y="0"/>
            <a:chExt cx="5936846" cy="1433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36846" cy="1433076"/>
            </a:xfrm>
            <a:custGeom>
              <a:avLst/>
              <a:gdLst/>
              <a:ahLst/>
              <a:cxnLst/>
              <a:rect r="r" b="b" t="t" l="l"/>
              <a:pathLst>
                <a:path h="1433076" w="5936846">
                  <a:moveTo>
                    <a:pt x="0" y="0"/>
                  </a:moveTo>
                  <a:lnTo>
                    <a:pt x="5936846" y="0"/>
                  </a:lnTo>
                  <a:lnTo>
                    <a:pt x="5936846" y="1433076"/>
                  </a:lnTo>
                  <a:lnTo>
                    <a:pt x="0" y="1433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432024" y="360710"/>
              <a:ext cx="5072799" cy="65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3"/>
                </a:lnSpc>
                <a:spcBef>
                  <a:spcPct val="0"/>
                </a:spcBef>
              </a:pPr>
              <a:r>
                <a:rPr lang="en-US" sz="294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Agricultural Emission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6C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047" y="711541"/>
            <a:ext cx="10448093" cy="8768064"/>
          </a:xfrm>
          <a:custGeom>
            <a:avLst/>
            <a:gdLst/>
            <a:ahLst/>
            <a:cxnLst/>
            <a:rect r="r" b="b" t="t" l="l"/>
            <a:pathLst>
              <a:path h="8768064" w="10448093">
                <a:moveTo>
                  <a:pt x="0" y="0"/>
                </a:moveTo>
                <a:lnTo>
                  <a:pt x="10448092" y="0"/>
                </a:lnTo>
                <a:lnTo>
                  <a:pt x="10448092" y="8768064"/>
                </a:lnTo>
                <a:lnTo>
                  <a:pt x="0" y="8768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1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71519" y="3887285"/>
            <a:ext cx="5204159" cy="1256215"/>
            <a:chOff x="0" y="0"/>
            <a:chExt cx="6938879" cy="16749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38879" cy="1674953"/>
            </a:xfrm>
            <a:custGeom>
              <a:avLst/>
              <a:gdLst/>
              <a:ahLst/>
              <a:cxnLst/>
              <a:rect r="r" b="b" t="t" l="l"/>
              <a:pathLst>
                <a:path h="1674953" w="6938879">
                  <a:moveTo>
                    <a:pt x="0" y="0"/>
                  </a:moveTo>
                  <a:lnTo>
                    <a:pt x="6938879" y="0"/>
                  </a:lnTo>
                  <a:lnTo>
                    <a:pt x="6938879" y="1674953"/>
                  </a:lnTo>
                  <a:lnTo>
                    <a:pt x="0" y="167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67989" y="421712"/>
              <a:ext cx="5202901" cy="76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19"/>
                </a:lnSpc>
                <a:spcBef>
                  <a:spcPct val="0"/>
                </a:spcBef>
              </a:pPr>
              <a:r>
                <a:rPr lang="en-US" sz="3442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Industrial Emission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26777" y="5397956"/>
            <a:ext cx="2446821" cy="732240"/>
          </a:xfrm>
          <a:custGeom>
            <a:avLst/>
            <a:gdLst/>
            <a:ahLst/>
            <a:cxnLst/>
            <a:rect r="r" b="b" t="t" l="l"/>
            <a:pathLst>
              <a:path h="732240" w="2446821">
                <a:moveTo>
                  <a:pt x="0" y="0"/>
                </a:moveTo>
                <a:lnTo>
                  <a:pt x="2446821" y="0"/>
                </a:lnTo>
                <a:lnTo>
                  <a:pt x="2446821" y="732241"/>
                </a:lnTo>
                <a:lnTo>
                  <a:pt x="0" y="73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53" t="-63137" r="-289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6777" y="7338234"/>
            <a:ext cx="5367834" cy="2621013"/>
          </a:xfrm>
          <a:custGeom>
            <a:avLst/>
            <a:gdLst/>
            <a:ahLst/>
            <a:cxnLst/>
            <a:rect r="r" b="b" t="t" l="l"/>
            <a:pathLst>
              <a:path h="2621013" w="5367834">
                <a:moveTo>
                  <a:pt x="0" y="0"/>
                </a:moveTo>
                <a:lnTo>
                  <a:pt x="5367834" y="0"/>
                </a:lnTo>
                <a:lnTo>
                  <a:pt x="5367834" y="2621013"/>
                </a:lnTo>
                <a:lnTo>
                  <a:pt x="0" y="2621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5227" y="106073"/>
            <a:ext cx="7497545" cy="1809808"/>
            <a:chOff x="0" y="0"/>
            <a:chExt cx="9996727" cy="2413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96727" cy="2413077"/>
            </a:xfrm>
            <a:custGeom>
              <a:avLst/>
              <a:gdLst/>
              <a:ahLst/>
              <a:cxnLst/>
              <a:rect r="r" b="b" t="t" l="l"/>
              <a:pathLst>
                <a:path h="2413077" w="9996727">
                  <a:moveTo>
                    <a:pt x="0" y="0"/>
                  </a:moveTo>
                  <a:lnTo>
                    <a:pt x="9996727" y="0"/>
                  </a:lnTo>
                  <a:lnTo>
                    <a:pt x="9996727" y="2413077"/>
                  </a:lnTo>
                  <a:lnTo>
                    <a:pt x="0" y="2413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44140" y="844668"/>
              <a:ext cx="8308446" cy="66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Urban Areas and Industrial Emission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7304" y="2634561"/>
            <a:ext cx="6117458" cy="7256103"/>
          </a:xfrm>
          <a:custGeom>
            <a:avLst/>
            <a:gdLst/>
            <a:ahLst/>
            <a:cxnLst/>
            <a:rect r="r" b="b" t="t" l="l"/>
            <a:pathLst>
              <a:path h="7256103" w="6117458">
                <a:moveTo>
                  <a:pt x="0" y="0"/>
                </a:moveTo>
                <a:lnTo>
                  <a:pt x="6117458" y="0"/>
                </a:lnTo>
                <a:lnTo>
                  <a:pt x="6117458" y="7256102"/>
                </a:lnTo>
                <a:lnTo>
                  <a:pt x="0" y="7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417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36033" y="3094508"/>
            <a:ext cx="2318389" cy="962449"/>
          </a:xfrm>
          <a:custGeom>
            <a:avLst/>
            <a:gdLst/>
            <a:ahLst/>
            <a:cxnLst/>
            <a:rect r="r" b="b" t="t" l="l"/>
            <a:pathLst>
              <a:path h="962449" w="2318389">
                <a:moveTo>
                  <a:pt x="0" y="0"/>
                </a:moveTo>
                <a:lnTo>
                  <a:pt x="2318389" y="0"/>
                </a:lnTo>
                <a:lnTo>
                  <a:pt x="2318389" y="962448"/>
                </a:lnTo>
                <a:lnTo>
                  <a:pt x="0" y="962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196" t="-89420" r="-339889" b="-7354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9821" y="2634561"/>
            <a:ext cx="7529030" cy="7256103"/>
          </a:xfrm>
          <a:custGeom>
            <a:avLst/>
            <a:gdLst/>
            <a:ahLst/>
            <a:cxnLst/>
            <a:rect r="r" b="b" t="t" l="l"/>
            <a:pathLst>
              <a:path h="7256103" w="7529030">
                <a:moveTo>
                  <a:pt x="0" y="0"/>
                </a:moveTo>
                <a:lnTo>
                  <a:pt x="7529030" y="0"/>
                </a:lnTo>
                <a:lnTo>
                  <a:pt x="7529030" y="7256102"/>
                </a:lnTo>
                <a:lnTo>
                  <a:pt x="0" y="7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15910" y="3128242"/>
            <a:ext cx="2249978" cy="928714"/>
          </a:xfrm>
          <a:custGeom>
            <a:avLst/>
            <a:gdLst/>
            <a:ahLst/>
            <a:cxnLst/>
            <a:rect r="r" b="b" t="t" l="l"/>
            <a:pathLst>
              <a:path h="928714" w="2249978">
                <a:moveTo>
                  <a:pt x="0" y="0"/>
                </a:moveTo>
                <a:lnTo>
                  <a:pt x="2249978" y="0"/>
                </a:lnTo>
                <a:lnTo>
                  <a:pt x="2249978" y="928714"/>
                </a:lnTo>
                <a:lnTo>
                  <a:pt x="0" y="928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5227" y="106073"/>
            <a:ext cx="7497545" cy="1809808"/>
            <a:chOff x="0" y="0"/>
            <a:chExt cx="9996727" cy="2413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96727" cy="2413077"/>
            </a:xfrm>
            <a:custGeom>
              <a:avLst/>
              <a:gdLst/>
              <a:ahLst/>
              <a:cxnLst/>
              <a:rect r="r" b="b" t="t" l="l"/>
              <a:pathLst>
                <a:path h="2413077" w="9996727">
                  <a:moveTo>
                    <a:pt x="0" y="0"/>
                  </a:moveTo>
                  <a:lnTo>
                    <a:pt x="9996727" y="0"/>
                  </a:lnTo>
                  <a:lnTo>
                    <a:pt x="9996727" y="2413077"/>
                  </a:lnTo>
                  <a:lnTo>
                    <a:pt x="0" y="2413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44140" y="844668"/>
              <a:ext cx="8308446" cy="66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Urban Areas and Industrial Emission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8797" y="2553526"/>
            <a:ext cx="9072655" cy="4834742"/>
          </a:xfrm>
          <a:custGeom>
            <a:avLst/>
            <a:gdLst/>
            <a:ahLst/>
            <a:cxnLst/>
            <a:rect r="r" b="b" t="t" l="l"/>
            <a:pathLst>
              <a:path h="4834742" w="9072655">
                <a:moveTo>
                  <a:pt x="0" y="0"/>
                </a:moveTo>
                <a:lnTo>
                  <a:pt x="9072655" y="0"/>
                </a:lnTo>
                <a:lnTo>
                  <a:pt x="9072655" y="4834742"/>
                </a:lnTo>
                <a:lnTo>
                  <a:pt x="0" y="483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20" t="-5295" r="-4341" b="-1113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5875" y="2553526"/>
            <a:ext cx="7123425" cy="7177255"/>
          </a:xfrm>
          <a:custGeom>
            <a:avLst/>
            <a:gdLst/>
            <a:ahLst/>
            <a:cxnLst/>
            <a:rect r="r" b="b" t="t" l="l"/>
            <a:pathLst>
              <a:path h="7177255" w="7123425">
                <a:moveTo>
                  <a:pt x="0" y="0"/>
                </a:moveTo>
                <a:lnTo>
                  <a:pt x="7123425" y="0"/>
                </a:lnTo>
                <a:lnTo>
                  <a:pt x="7123425" y="7177255"/>
                </a:lnTo>
                <a:lnTo>
                  <a:pt x="0" y="717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63651" y="3054422"/>
            <a:ext cx="2125969" cy="866136"/>
          </a:xfrm>
          <a:custGeom>
            <a:avLst/>
            <a:gdLst/>
            <a:ahLst/>
            <a:cxnLst/>
            <a:rect r="r" b="b" t="t" l="l"/>
            <a:pathLst>
              <a:path h="866136" w="2125969">
                <a:moveTo>
                  <a:pt x="0" y="0"/>
                </a:moveTo>
                <a:lnTo>
                  <a:pt x="2125969" y="0"/>
                </a:lnTo>
                <a:lnTo>
                  <a:pt x="2125969" y="866135"/>
                </a:lnTo>
                <a:lnTo>
                  <a:pt x="0" y="86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6C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353" y="610790"/>
            <a:ext cx="10550562" cy="8756966"/>
          </a:xfrm>
          <a:custGeom>
            <a:avLst/>
            <a:gdLst/>
            <a:ahLst/>
            <a:cxnLst/>
            <a:rect r="r" b="b" t="t" l="l"/>
            <a:pathLst>
              <a:path h="8756966" w="10550562">
                <a:moveTo>
                  <a:pt x="0" y="0"/>
                </a:moveTo>
                <a:lnTo>
                  <a:pt x="10550561" y="0"/>
                </a:lnTo>
                <a:lnTo>
                  <a:pt x="10550561" y="8756966"/>
                </a:lnTo>
                <a:lnTo>
                  <a:pt x="0" y="8756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98488" y="3892719"/>
            <a:ext cx="4542727" cy="1096554"/>
            <a:chOff x="0" y="0"/>
            <a:chExt cx="6056969" cy="1462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6969" cy="1462072"/>
            </a:xfrm>
            <a:custGeom>
              <a:avLst/>
              <a:gdLst/>
              <a:ahLst/>
              <a:cxnLst/>
              <a:rect r="r" b="b" t="t" l="l"/>
              <a:pathLst>
                <a:path h="1462072" w="6056969">
                  <a:moveTo>
                    <a:pt x="0" y="0"/>
                  </a:moveTo>
                  <a:lnTo>
                    <a:pt x="6056969" y="0"/>
                  </a:lnTo>
                  <a:lnTo>
                    <a:pt x="6056969" y="1462072"/>
                  </a:lnTo>
                  <a:lnTo>
                    <a:pt x="0" y="146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62784" y="369165"/>
              <a:ext cx="3531402" cy="66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Food Emission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98488" y="5294695"/>
            <a:ext cx="4393663" cy="1118628"/>
          </a:xfrm>
          <a:custGeom>
            <a:avLst/>
            <a:gdLst/>
            <a:ahLst/>
            <a:cxnLst/>
            <a:rect r="r" b="b" t="t" l="l"/>
            <a:pathLst>
              <a:path h="1118628" w="4393663">
                <a:moveTo>
                  <a:pt x="0" y="0"/>
                </a:moveTo>
                <a:lnTo>
                  <a:pt x="4393663" y="0"/>
                </a:lnTo>
                <a:lnTo>
                  <a:pt x="4393663" y="1118628"/>
                </a:lnTo>
                <a:lnTo>
                  <a:pt x="0" y="111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84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2097" y="7131712"/>
            <a:ext cx="2889118" cy="2815577"/>
          </a:xfrm>
          <a:custGeom>
            <a:avLst/>
            <a:gdLst/>
            <a:ahLst/>
            <a:cxnLst/>
            <a:rect r="r" b="b" t="t" l="l"/>
            <a:pathLst>
              <a:path h="2815577" w="2889118">
                <a:moveTo>
                  <a:pt x="0" y="0"/>
                </a:moveTo>
                <a:lnTo>
                  <a:pt x="2889118" y="0"/>
                </a:lnTo>
                <a:lnTo>
                  <a:pt x="2889118" y="2815577"/>
                </a:lnTo>
                <a:lnTo>
                  <a:pt x="0" y="2815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9617" y="2634561"/>
            <a:ext cx="7802261" cy="7256103"/>
          </a:xfrm>
          <a:custGeom>
            <a:avLst/>
            <a:gdLst/>
            <a:ahLst/>
            <a:cxnLst/>
            <a:rect r="r" b="b" t="t" l="l"/>
            <a:pathLst>
              <a:path h="7256103" w="7802261">
                <a:moveTo>
                  <a:pt x="0" y="0"/>
                </a:moveTo>
                <a:lnTo>
                  <a:pt x="7802261" y="0"/>
                </a:lnTo>
                <a:lnTo>
                  <a:pt x="7802261" y="7256102"/>
                </a:lnTo>
                <a:lnTo>
                  <a:pt x="0" y="7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7750" y="2935734"/>
            <a:ext cx="2510626" cy="1016448"/>
          </a:xfrm>
          <a:custGeom>
            <a:avLst/>
            <a:gdLst/>
            <a:ahLst/>
            <a:cxnLst/>
            <a:rect r="r" b="b" t="t" l="l"/>
            <a:pathLst>
              <a:path h="1016448" w="2510626">
                <a:moveTo>
                  <a:pt x="0" y="0"/>
                </a:moveTo>
                <a:lnTo>
                  <a:pt x="2510626" y="0"/>
                </a:lnTo>
                <a:lnTo>
                  <a:pt x="2510626" y="1016447"/>
                </a:lnTo>
                <a:lnTo>
                  <a:pt x="0" y="1016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34561"/>
            <a:ext cx="6222108" cy="7256103"/>
          </a:xfrm>
          <a:custGeom>
            <a:avLst/>
            <a:gdLst/>
            <a:ahLst/>
            <a:cxnLst/>
            <a:rect r="r" b="b" t="t" l="l"/>
            <a:pathLst>
              <a:path h="7256103" w="6222108">
                <a:moveTo>
                  <a:pt x="0" y="0"/>
                </a:moveTo>
                <a:lnTo>
                  <a:pt x="6222108" y="0"/>
                </a:lnTo>
                <a:lnTo>
                  <a:pt x="6222108" y="7256102"/>
                </a:lnTo>
                <a:lnTo>
                  <a:pt x="0" y="725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4326" y="2935734"/>
            <a:ext cx="2586482" cy="1208754"/>
          </a:xfrm>
          <a:custGeom>
            <a:avLst/>
            <a:gdLst/>
            <a:ahLst/>
            <a:cxnLst/>
            <a:rect r="r" b="b" t="t" l="l"/>
            <a:pathLst>
              <a:path h="1208754" w="2586482">
                <a:moveTo>
                  <a:pt x="0" y="0"/>
                </a:moveTo>
                <a:lnTo>
                  <a:pt x="2586482" y="0"/>
                </a:lnTo>
                <a:lnTo>
                  <a:pt x="2586482" y="1208753"/>
                </a:lnTo>
                <a:lnTo>
                  <a:pt x="0" y="1208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219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26343" y="238316"/>
            <a:ext cx="6732957" cy="1580767"/>
            <a:chOff x="0" y="0"/>
            <a:chExt cx="8977276" cy="21076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77276" cy="2107690"/>
            </a:xfrm>
            <a:custGeom>
              <a:avLst/>
              <a:gdLst/>
              <a:ahLst/>
              <a:cxnLst/>
              <a:rect r="r" b="b" t="t" l="l"/>
              <a:pathLst>
                <a:path h="2107690" w="8977276">
                  <a:moveTo>
                    <a:pt x="0" y="0"/>
                  </a:moveTo>
                  <a:lnTo>
                    <a:pt x="8977276" y="0"/>
                  </a:lnTo>
                  <a:lnTo>
                    <a:pt x="8977276" y="2107690"/>
                  </a:lnTo>
                  <a:lnTo>
                    <a:pt x="0" y="2107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1406" r="0" b="-140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34415" y="774292"/>
              <a:ext cx="8308446" cy="581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  <a:spcBef>
                  <a:spcPct val="0"/>
                </a:spcBef>
              </a:pP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Urban Areas and Food Sector Emission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6343" y="238316"/>
            <a:ext cx="6732957" cy="1580767"/>
            <a:chOff x="0" y="0"/>
            <a:chExt cx="8977276" cy="2107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7276" cy="2107690"/>
            </a:xfrm>
            <a:custGeom>
              <a:avLst/>
              <a:gdLst/>
              <a:ahLst/>
              <a:cxnLst/>
              <a:rect r="r" b="b" t="t" l="l"/>
              <a:pathLst>
                <a:path h="2107690" w="8977276">
                  <a:moveTo>
                    <a:pt x="0" y="0"/>
                  </a:moveTo>
                  <a:lnTo>
                    <a:pt x="8977276" y="0"/>
                  </a:lnTo>
                  <a:lnTo>
                    <a:pt x="8977276" y="2107690"/>
                  </a:lnTo>
                  <a:lnTo>
                    <a:pt x="0" y="2107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06" r="0" b="-1406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34415" y="774292"/>
              <a:ext cx="8308446" cy="581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  <a:spcBef>
                  <a:spcPct val="0"/>
                </a:spcBef>
              </a:pP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Urban Areas and Food Sector Emission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1454" y="858422"/>
            <a:ext cx="9258943" cy="8992748"/>
            <a:chOff x="0" y="0"/>
            <a:chExt cx="12345257" cy="11990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45257" cy="11990331"/>
            </a:xfrm>
            <a:custGeom>
              <a:avLst/>
              <a:gdLst/>
              <a:ahLst/>
              <a:cxnLst/>
              <a:rect r="r" b="b" t="t" l="l"/>
              <a:pathLst>
                <a:path h="11990331" w="12345257">
                  <a:moveTo>
                    <a:pt x="0" y="0"/>
                  </a:moveTo>
                  <a:lnTo>
                    <a:pt x="12345257" y="0"/>
                  </a:lnTo>
                  <a:lnTo>
                    <a:pt x="12345257" y="11990331"/>
                  </a:lnTo>
                  <a:lnTo>
                    <a:pt x="0" y="1199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20991" y="826068"/>
              <a:ext cx="4136889" cy="1180331"/>
            </a:xfrm>
            <a:custGeom>
              <a:avLst/>
              <a:gdLst/>
              <a:ahLst/>
              <a:cxnLst/>
              <a:rect r="r" b="b" t="t" l="l"/>
              <a:pathLst>
                <a:path h="1180331" w="4136889">
                  <a:moveTo>
                    <a:pt x="0" y="0"/>
                  </a:moveTo>
                  <a:lnTo>
                    <a:pt x="4136888" y="0"/>
                  </a:lnTo>
                  <a:lnTo>
                    <a:pt x="4136888" y="1180331"/>
                  </a:lnTo>
                  <a:lnTo>
                    <a:pt x="0" y="118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6C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353" y="454907"/>
            <a:ext cx="10670934" cy="8912850"/>
          </a:xfrm>
          <a:custGeom>
            <a:avLst/>
            <a:gdLst/>
            <a:ahLst/>
            <a:cxnLst/>
            <a:rect r="r" b="b" t="t" l="l"/>
            <a:pathLst>
              <a:path h="8912850" w="10670934">
                <a:moveTo>
                  <a:pt x="0" y="0"/>
                </a:moveTo>
                <a:lnTo>
                  <a:pt x="10670934" y="0"/>
                </a:lnTo>
                <a:lnTo>
                  <a:pt x="10670934" y="8912849"/>
                </a:lnTo>
                <a:lnTo>
                  <a:pt x="0" y="891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0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98488" y="3892719"/>
            <a:ext cx="4542727" cy="1096554"/>
            <a:chOff x="0" y="0"/>
            <a:chExt cx="6056969" cy="1462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6969" cy="1462072"/>
            </a:xfrm>
            <a:custGeom>
              <a:avLst/>
              <a:gdLst/>
              <a:ahLst/>
              <a:cxnLst/>
              <a:rect r="r" b="b" t="t" l="l"/>
              <a:pathLst>
                <a:path h="1462072" w="6056969">
                  <a:moveTo>
                    <a:pt x="0" y="0"/>
                  </a:moveTo>
                  <a:lnTo>
                    <a:pt x="6056969" y="0"/>
                  </a:lnTo>
                  <a:lnTo>
                    <a:pt x="6056969" y="1462072"/>
                  </a:lnTo>
                  <a:lnTo>
                    <a:pt x="0" y="146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40765" y="369165"/>
              <a:ext cx="5175439" cy="66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Agricultural Emission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98488" y="5294695"/>
            <a:ext cx="4302478" cy="1118628"/>
          </a:xfrm>
          <a:custGeom>
            <a:avLst/>
            <a:gdLst/>
            <a:ahLst/>
            <a:cxnLst/>
            <a:rect r="r" b="b" t="t" l="l"/>
            <a:pathLst>
              <a:path h="1118628" w="4302478">
                <a:moveTo>
                  <a:pt x="0" y="0"/>
                </a:moveTo>
                <a:lnTo>
                  <a:pt x="4302478" y="0"/>
                </a:lnTo>
                <a:lnTo>
                  <a:pt x="4302478" y="1118628"/>
                </a:lnTo>
                <a:lnTo>
                  <a:pt x="0" y="1118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575" r="-13830" b="-170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1848" y="7035398"/>
            <a:ext cx="3039118" cy="3089677"/>
          </a:xfrm>
          <a:custGeom>
            <a:avLst/>
            <a:gdLst/>
            <a:ahLst/>
            <a:cxnLst/>
            <a:rect r="r" b="b" t="t" l="l"/>
            <a:pathLst>
              <a:path h="3089677" w="3039118">
                <a:moveTo>
                  <a:pt x="0" y="0"/>
                </a:moveTo>
                <a:lnTo>
                  <a:pt x="3039118" y="0"/>
                </a:lnTo>
                <a:lnTo>
                  <a:pt x="3039118" y="3089677"/>
                </a:lnTo>
                <a:lnTo>
                  <a:pt x="0" y="308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77521" y="238316"/>
            <a:ext cx="6732957" cy="1580767"/>
            <a:chOff x="0" y="0"/>
            <a:chExt cx="8977276" cy="2107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7276" cy="2107690"/>
            </a:xfrm>
            <a:custGeom>
              <a:avLst/>
              <a:gdLst/>
              <a:ahLst/>
              <a:cxnLst/>
              <a:rect r="r" b="b" t="t" l="l"/>
              <a:pathLst>
                <a:path h="2107690" w="8977276">
                  <a:moveTo>
                    <a:pt x="0" y="0"/>
                  </a:moveTo>
                  <a:lnTo>
                    <a:pt x="8977276" y="0"/>
                  </a:lnTo>
                  <a:lnTo>
                    <a:pt x="8977276" y="2107690"/>
                  </a:lnTo>
                  <a:lnTo>
                    <a:pt x="0" y="2107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06" r="0" b="-1406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34415" y="774292"/>
              <a:ext cx="8308446" cy="581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  <a:spcBef>
                  <a:spcPct val="0"/>
                </a:spcBef>
              </a:pP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Rural </a:t>
              </a: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Areas and Agricultural Emission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12941" y="2634561"/>
            <a:ext cx="8446359" cy="6957688"/>
          </a:xfrm>
          <a:custGeom>
            <a:avLst/>
            <a:gdLst/>
            <a:ahLst/>
            <a:cxnLst/>
            <a:rect r="r" b="b" t="t" l="l"/>
            <a:pathLst>
              <a:path h="6957688" w="8446359">
                <a:moveTo>
                  <a:pt x="0" y="0"/>
                </a:moveTo>
                <a:lnTo>
                  <a:pt x="8446359" y="0"/>
                </a:lnTo>
                <a:lnTo>
                  <a:pt x="8446359" y="6957688"/>
                </a:lnTo>
                <a:lnTo>
                  <a:pt x="0" y="6957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405" y="2634561"/>
            <a:ext cx="5897978" cy="7393208"/>
          </a:xfrm>
          <a:custGeom>
            <a:avLst/>
            <a:gdLst/>
            <a:ahLst/>
            <a:cxnLst/>
            <a:rect r="r" b="b" t="t" l="l"/>
            <a:pathLst>
              <a:path h="7393208" w="5897978">
                <a:moveTo>
                  <a:pt x="0" y="0"/>
                </a:moveTo>
                <a:lnTo>
                  <a:pt x="5897978" y="0"/>
                </a:lnTo>
                <a:lnTo>
                  <a:pt x="5897978" y="7393208"/>
                </a:lnTo>
                <a:lnTo>
                  <a:pt x="0" y="739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12747" y="3126029"/>
            <a:ext cx="2648635" cy="1576984"/>
          </a:xfrm>
          <a:custGeom>
            <a:avLst/>
            <a:gdLst/>
            <a:ahLst/>
            <a:cxnLst/>
            <a:rect r="r" b="b" t="t" l="l"/>
            <a:pathLst>
              <a:path h="1576984" w="2648635">
                <a:moveTo>
                  <a:pt x="0" y="0"/>
                </a:moveTo>
                <a:lnTo>
                  <a:pt x="2648636" y="0"/>
                </a:lnTo>
                <a:lnTo>
                  <a:pt x="2648636" y="1576984"/>
                </a:lnTo>
                <a:lnTo>
                  <a:pt x="0" y="157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33" r="0" b="-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2695"/>
            <a:ext cx="5918796" cy="1428719"/>
            <a:chOff x="0" y="0"/>
            <a:chExt cx="7891727" cy="19049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91727" cy="1904958"/>
            </a:xfrm>
            <a:custGeom>
              <a:avLst/>
              <a:gdLst/>
              <a:ahLst/>
              <a:cxnLst/>
              <a:rect r="r" b="b" t="t" l="l"/>
              <a:pathLst>
                <a:path h="1904958" w="7891727">
                  <a:moveTo>
                    <a:pt x="0" y="0"/>
                  </a:moveTo>
                  <a:lnTo>
                    <a:pt x="7891727" y="0"/>
                  </a:lnTo>
                  <a:lnTo>
                    <a:pt x="7891727" y="1904958"/>
                  </a:lnTo>
                  <a:lnTo>
                    <a:pt x="0" y="1904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46928" y="353448"/>
              <a:ext cx="6797871" cy="1154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9"/>
                </a:lnSpc>
                <a:spcBef>
                  <a:spcPct val="0"/>
                </a:spcBef>
              </a:pPr>
              <a:r>
                <a:rPr lang="en-US" sz="2557" spc="25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Decad</a:t>
              </a:r>
              <a:r>
                <a:rPr lang="en-US" sz="2557" spc="25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al Rise in Global Temperature Deviation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42738" y="2579203"/>
            <a:ext cx="5876638" cy="7510081"/>
          </a:xfrm>
          <a:custGeom>
            <a:avLst/>
            <a:gdLst/>
            <a:ahLst/>
            <a:cxnLst/>
            <a:rect r="r" b="b" t="t" l="l"/>
            <a:pathLst>
              <a:path h="7510081" w="5876638">
                <a:moveTo>
                  <a:pt x="0" y="0"/>
                </a:moveTo>
                <a:lnTo>
                  <a:pt x="5876638" y="0"/>
                </a:lnTo>
                <a:lnTo>
                  <a:pt x="5876638" y="7510081"/>
                </a:lnTo>
                <a:lnTo>
                  <a:pt x="0" y="7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851286" y="4459844"/>
            <a:ext cx="1096209" cy="2165398"/>
          </a:xfrm>
          <a:prstGeom prst="line">
            <a:avLst/>
          </a:prstGeom>
          <a:ln cap="flat" w="76200">
            <a:solidFill>
              <a:srgbClr val="345C7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4657694" y="5143500"/>
            <a:ext cx="2601606" cy="4762665"/>
            <a:chOff x="0" y="0"/>
            <a:chExt cx="3468808" cy="6350220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1440706" y="1440706"/>
              <a:ext cx="6350220" cy="3468808"/>
            </a:xfrm>
            <a:custGeom>
              <a:avLst/>
              <a:gdLst/>
              <a:ahLst/>
              <a:cxnLst/>
              <a:rect r="r" b="b" t="t" l="l"/>
              <a:pathLst>
                <a:path h="3468808" w="6350220">
                  <a:moveTo>
                    <a:pt x="0" y="0"/>
                  </a:moveTo>
                  <a:lnTo>
                    <a:pt x="6350220" y="0"/>
                  </a:lnTo>
                  <a:lnTo>
                    <a:pt x="6350220" y="3468808"/>
                  </a:lnTo>
                  <a:lnTo>
                    <a:pt x="0" y="3468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0772" y="582618"/>
              <a:ext cx="3127264" cy="378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01370" y="540584"/>
              <a:ext cx="2866069" cy="523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43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Post-2000 Surge in Warming</a:t>
              </a:r>
            </a:p>
            <a:p>
              <a:pPr algn="l">
                <a:lnSpc>
                  <a:spcPts val="2843"/>
                </a:lnSpc>
                <a:spcBef>
                  <a:spcPct val="0"/>
                </a:spcBef>
              </a:pPr>
            </a:p>
            <a:p>
              <a:pPr algn="l">
                <a:lnSpc>
                  <a:spcPts val="2843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 steep rise in temperature deviation is evident after 2000, reflecting accelerated global warming. </a:t>
              </a:r>
            </a:p>
            <a:p>
              <a:pPr algn="l">
                <a:lnSpc>
                  <a:spcPts val="284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49803" y="2272310"/>
            <a:ext cx="7149951" cy="2187534"/>
            <a:chOff x="0" y="0"/>
            <a:chExt cx="9533269" cy="29167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42456" cy="124245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3115" lIns="33115" bIns="33115" rIns="33115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2274" y="233717"/>
              <a:ext cx="857908" cy="804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5"/>
                </a:lnSpc>
                <a:spcBef>
                  <a:spcPct val="0"/>
                </a:spcBef>
              </a:pPr>
              <a:r>
                <a:rPr lang="en-US" sz="368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🧊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1674256"/>
              <a:ext cx="1242456" cy="124245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3115" lIns="33115" bIns="33115" rIns="33115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4207" y="1864998"/>
              <a:ext cx="845975" cy="794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3"/>
                </a:lnSpc>
                <a:spcBef>
                  <a:spcPct val="0"/>
                </a:spcBef>
              </a:pPr>
              <a:r>
                <a:rPr lang="en-US" sz="3638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🔥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940483" y="1372"/>
              <a:ext cx="7592785" cy="1242456"/>
            </a:xfrm>
            <a:custGeom>
              <a:avLst/>
              <a:gdLst/>
              <a:ahLst/>
              <a:cxnLst/>
              <a:rect r="r" b="b" t="t" l="l"/>
              <a:pathLst>
                <a:path h="1242456" w="7592785">
                  <a:moveTo>
                    <a:pt x="0" y="0"/>
                  </a:moveTo>
                  <a:lnTo>
                    <a:pt x="7592786" y="0"/>
                  </a:lnTo>
                  <a:lnTo>
                    <a:pt x="7592786" y="1242455"/>
                  </a:lnTo>
                  <a:lnTo>
                    <a:pt x="0" y="1242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457345" y="138614"/>
              <a:ext cx="6559063" cy="90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Avg. Temperature Deviation (1960 - 2000)</a:t>
              </a:r>
            </a:p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0.2096 °C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940483" y="1674256"/>
              <a:ext cx="7592785" cy="1242456"/>
            </a:xfrm>
            <a:custGeom>
              <a:avLst/>
              <a:gdLst/>
              <a:ahLst/>
              <a:cxnLst/>
              <a:rect r="r" b="b" t="t" l="l"/>
              <a:pathLst>
                <a:path h="1242456" w="7592785">
                  <a:moveTo>
                    <a:pt x="0" y="0"/>
                  </a:moveTo>
                  <a:lnTo>
                    <a:pt x="7592786" y="0"/>
                  </a:lnTo>
                  <a:lnTo>
                    <a:pt x="7592786" y="1242456"/>
                  </a:lnTo>
                  <a:lnTo>
                    <a:pt x="0" y="1242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457345" y="1830875"/>
              <a:ext cx="6559063" cy="90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Avg. Temperature Deviation (2000 - 2022)</a:t>
              </a:r>
            </a:p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1.062 °C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854256" y="135419"/>
            <a:ext cx="2128817" cy="1273830"/>
          </a:xfrm>
          <a:custGeom>
            <a:avLst/>
            <a:gdLst/>
            <a:ahLst/>
            <a:cxnLst/>
            <a:rect r="r" b="b" t="t" l="l"/>
            <a:pathLst>
              <a:path h="1273830" w="2128817">
                <a:moveTo>
                  <a:pt x="0" y="0"/>
                </a:moveTo>
                <a:lnTo>
                  <a:pt x="2128816" y="0"/>
                </a:lnTo>
                <a:lnTo>
                  <a:pt x="2128816" y="1273830"/>
                </a:lnTo>
                <a:lnTo>
                  <a:pt x="0" y="1273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A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922" y="1933604"/>
            <a:ext cx="9284770" cy="6069918"/>
          </a:xfrm>
          <a:custGeom>
            <a:avLst/>
            <a:gdLst/>
            <a:ahLst/>
            <a:cxnLst/>
            <a:rect r="r" b="b" t="t" l="l"/>
            <a:pathLst>
              <a:path h="6069918" w="9284770">
                <a:moveTo>
                  <a:pt x="0" y="0"/>
                </a:moveTo>
                <a:lnTo>
                  <a:pt x="9284770" y="0"/>
                </a:lnTo>
                <a:lnTo>
                  <a:pt x="9284770" y="6069918"/>
                </a:lnTo>
                <a:lnTo>
                  <a:pt x="0" y="606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77521" y="238316"/>
            <a:ext cx="6732957" cy="1580767"/>
            <a:chOff x="0" y="0"/>
            <a:chExt cx="8977276" cy="2107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77276" cy="2107690"/>
            </a:xfrm>
            <a:custGeom>
              <a:avLst/>
              <a:gdLst/>
              <a:ahLst/>
              <a:cxnLst/>
              <a:rect r="r" b="b" t="t" l="l"/>
              <a:pathLst>
                <a:path h="2107690" w="8977276">
                  <a:moveTo>
                    <a:pt x="0" y="0"/>
                  </a:moveTo>
                  <a:lnTo>
                    <a:pt x="8977276" y="0"/>
                  </a:lnTo>
                  <a:lnTo>
                    <a:pt x="8977276" y="2107690"/>
                  </a:lnTo>
                  <a:lnTo>
                    <a:pt x="0" y="2107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406" r="0" b="-1406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34415" y="774292"/>
              <a:ext cx="8308446" cy="581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  <a:spcBef>
                  <a:spcPct val="0"/>
                </a:spcBef>
              </a:pP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Rural </a:t>
              </a:r>
              <a:r>
                <a:rPr lang="en-US" sz="270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Areas and Agricultural Emission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59273" y="2296268"/>
            <a:ext cx="5453530" cy="7681028"/>
          </a:xfrm>
          <a:custGeom>
            <a:avLst/>
            <a:gdLst/>
            <a:ahLst/>
            <a:cxnLst/>
            <a:rect r="r" b="b" t="t" l="l"/>
            <a:pathLst>
              <a:path h="7681028" w="5453530">
                <a:moveTo>
                  <a:pt x="0" y="0"/>
                </a:moveTo>
                <a:lnTo>
                  <a:pt x="5453530" y="0"/>
                </a:lnTo>
                <a:lnTo>
                  <a:pt x="5453530" y="7681028"/>
                </a:lnTo>
                <a:lnTo>
                  <a:pt x="0" y="7681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7496" y="2996696"/>
            <a:ext cx="2487023" cy="1062919"/>
          </a:xfrm>
          <a:custGeom>
            <a:avLst/>
            <a:gdLst/>
            <a:ahLst/>
            <a:cxnLst/>
            <a:rect r="r" b="b" t="t" l="l"/>
            <a:pathLst>
              <a:path h="1062919" w="2487023">
                <a:moveTo>
                  <a:pt x="0" y="0"/>
                </a:moveTo>
                <a:lnTo>
                  <a:pt x="2487024" y="0"/>
                </a:lnTo>
                <a:lnTo>
                  <a:pt x="2487024" y="1062919"/>
                </a:lnTo>
                <a:lnTo>
                  <a:pt x="0" y="1062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1988" y="-1702777"/>
            <a:ext cx="19209988" cy="12542640"/>
          </a:xfrm>
          <a:custGeom>
            <a:avLst/>
            <a:gdLst/>
            <a:ahLst/>
            <a:cxnLst/>
            <a:rect r="r" b="b" t="t" l="l"/>
            <a:pathLst>
              <a:path h="12542640" w="19209988">
                <a:moveTo>
                  <a:pt x="0" y="0"/>
                </a:moveTo>
                <a:lnTo>
                  <a:pt x="19209988" y="0"/>
                </a:lnTo>
                <a:lnTo>
                  <a:pt x="19209988" y="12542640"/>
                </a:lnTo>
                <a:lnTo>
                  <a:pt x="0" y="125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0" r="0" b="-10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770" y="337659"/>
            <a:ext cx="7024262" cy="1695564"/>
            <a:chOff x="0" y="0"/>
            <a:chExt cx="9365683" cy="2260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65683" cy="2260752"/>
            </a:xfrm>
            <a:custGeom>
              <a:avLst/>
              <a:gdLst/>
              <a:ahLst/>
              <a:cxnLst/>
              <a:rect r="r" b="b" t="t" l="l"/>
              <a:pathLst>
                <a:path h="2260752" w="9365683">
                  <a:moveTo>
                    <a:pt x="0" y="0"/>
                  </a:moveTo>
                  <a:lnTo>
                    <a:pt x="9365683" y="0"/>
                  </a:lnTo>
                  <a:lnTo>
                    <a:pt x="9365683" y="2260752"/>
                  </a:lnTo>
                  <a:lnTo>
                    <a:pt x="0" y="226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6366" y="-47625"/>
              <a:ext cx="8452306" cy="208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4"/>
                </a:lnSpc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Net Forest Conversion</a:t>
              </a:r>
            </a:p>
            <a:p>
              <a:pPr algn="ctr">
                <a:lnSpc>
                  <a:spcPts val="4264"/>
                </a:lnSpc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and </a:t>
              </a:r>
            </a:p>
            <a:p>
              <a:pPr algn="ctr">
                <a:lnSpc>
                  <a:spcPts val="4264"/>
                </a:lnSpc>
                <a:spcBef>
                  <a:spcPct val="0"/>
                </a:spcBef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Temperature Deviation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58292" y="2709161"/>
            <a:ext cx="8371417" cy="7087225"/>
          </a:xfrm>
          <a:custGeom>
            <a:avLst/>
            <a:gdLst/>
            <a:ahLst/>
            <a:cxnLst/>
            <a:rect r="r" b="b" t="t" l="l"/>
            <a:pathLst>
              <a:path h="7087225" w="8371417">
                <a:moveTo>
                  <a:pt x="0" y="0"/>
                </a:moveTo>
                <a:lnTo>
                  <a:pt x="8371416" y="0"/>
                </a:lnTo>
                <a:lnTo>
                  <a:pt x="8371416" y="7087225"/>
                </a:lnTo>
                <a:lnTo>
                  <a:pt x="0" y="7087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000"/>
            </a:blip>
            <a:stretch>
              <a:fillRect l="0" t="-173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6481" y="7420177"/>
            <a:ext cx="2838927" cy="883264"/>
          </a:xfrm>
          <a:custGeom>
            <a:avLst/>
            <a:gdLst/>
            <a:ahLst/>
            <a:cxnLst/>
            <a:rect r="r" b="b" t="t" l="l"/>
            <a:pathLst>
              <a:path h="883264" w="2838927">
                <a:moveTo>
                  <a:pt x="0" y="0"/>
                </a:moveTo>
                <a:lnTo>
                  <a:pt x="2838927" y="0"/>
                </a:lnTo>
                <a:lnTo>
                  <a:pt x="2838927" y="883264"/>
                </a:lnTo>
                <a:lnTo>
                  <a:pt x="0" y="88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706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736" y="-610539"/>
            <a:ext cx="18357736" cy="12253788"/>
          </a:xfrm>
          <a:custGeom>
            <a:avLst/>
            <a:gdLst/>
            <a:ahLst/>
            <a:cxnLst/>
            <a:rect r="r" b="b" t="t" l="l"/>
            <a:pathLst>
              <a:path h="12253788" w="18357736">
                <a:moveTo>
                  <a:pt x="0" y="0"/>
                </a:moveTo>
                <a:lnTo>
                  <a:pt x="18357736" y="0"/>
                </a:lnTo>
                <a:lnTo>
                  <a:pt x="18357736" y="12253789"/>
                </a:lnTo>
                <a:lnTo>
                  <a:pt x="0" y="12253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770" y="337659"/>
            <a:ext cx="7024262" cy="1695564"/>
            <a:chOff x="0" y="0"/>
            <a:chExt cx="9365683" cy="2260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65683" cy="2260752"/>
            </a:xfrm>
            <a:custGeom>
              <a:avLst/>
              <a:gdLst/>
              <a:ahLst/>
              <a:cxnLst/>
              <a:rect r="r" b="b" t="t" l="l"/>
              <a:pathLst>
                <a:path h="2260752" w="9365683">
                  <a:moveTo>
                    <a:pt x="0" y="0"/>
                  </a:moveTo>
                  <a:lnTo>
                    <a:pt x="9365683" y="0"/>
                  </a:lnTo>
                  <a:lnTo>
                    <a:pt x="9365683" y="2260752"/>
                  </a:lnTo>
                  <a:lnTo>
                    <a:pt x="0" y="226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6366" y="-47625"/>
              <a:ext cx="8452306" cy="208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4"/>
                </a:lnSpc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Net Forest Conversion</a:t>
              </a:r>
            </a:p>
            <a:p>
              <a:pPr algn="ctr">
                <a:lnSpc>
                  <a:spcPts val="4264"/>
                </a:lnSpc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and </a:t>
              </a:r>
            </a:p>
            <a:p>
              <a:pPr algn="ctr">
                <a:lnSpc>
                  <a:spcPts val="4264"/>
                </a:lnSpc>
                <a:spcBef>
                  <a:spcPct val="0"/>
                </a:spcBef>
              </a:pPr>
              <a:r>
                <a:rPr lang="en-US" sz="304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Temperature Deviation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814" y="5143500"/>
            <a:ext cx="16114486" cy="2387698"/>
          </a:xfrm>
          <a:custGeom>
            <a:avLst/>
            <a:gdLst/>
            <a:ahLst/>
            <a:cxnLst/>
            <a:rect r="r" b="b" t="t" l="l"/>
            <a:pathLst>
              <a:path h="2387698" w="16114486">
                <a:moveTo>
                  <a:pt x="0" y="0"/>
                </a:moveTo>
                <a:lnTo>
                  <a:pt x="16114486" y="0"/>
                </a:lnTo>
                <a:lnTo>
                  <a:pt x="16114486" y="2387698"/>
                </a:lnTo>
                <a:lnTo>
                  <a:pt x="0" y="2387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34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7189745" cy="3958257"/>
          </a:xfrm>
          <a:custGeom>
            <a:avLst/>
            <a:gdLst/>
            <a:ahLst/>
            <a:cxnLst/>
            <a:rect r="r" b="b" t="t" l="l"/>
            <a:pathLst>
              <a:path h="3958257" w="7189745">
                <a:moveTo>
                  <a:pt x="0" y="0"/>
                </a:moveTo>
                <a:lnTo>
                  <a:pt x="7189745" y="0"/>
                </a:lnTo>
                <a:lnTo>
                  <a:pt x="7189745" y="3958257"/>
                </a:lnTo>
                <a:lnTo>
                  <a:pt x="0" y="3958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754" r="-64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55946" y="5095875"/>
            <a:ext cx="6320482" cy="80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9811" indent="-249905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https://gandhinagarportal.com/indroda-park-gandhinagar/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473173"/>
            <a:ext cx="6943096" cy="1156803"/>
          </a:xfrm>
          <a:custGeom>
            <a:avLst/>
            <a:gdLst/>
            <a:ahLst/>
            <a:cxnLst/>
            <a:rect r="r" b="b" t="t" l="l"/>
            <a:pathLst>
              <a:path h="1156803" w="6943096">
                <a:moveTo>
                  <a:pt x="0" y="0"/>
                </a:moveTo>
                <a:lnTo>
                  <a:pt x="6943096" y="0"/>
                </a:lnTo>
                <a:lnTo>
                  <a:pt x="6943096" y="1156803"/>
                </a:lnTo>
                <a:lnTo>
                  <a:pt x="0" y="1156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213" b="-46374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4165" y="933450"/>
            <a:ext cx="13079671" cy="9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1"/>
              </a:lnSpc>
              <a:spcBef>
                <a:spcPct val="0"/>
              </a:spcBef>
            </a:pPr>
            <a:r>
              <a:rPr lang="en-US" sz="5344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Greater Forest Awareness in Urban Regions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9785" y="1028700"/>
            <a:ext cx="9068430" cy="8229600"/>
          </a:xfrm>
          <a:custGeom>
            <a:avLst/>
            <a:gdLst/>
            <a:ahLst/>
            <a:cxnLst/>
            <a:rect r="r" b="b" t="t" l="l"/>
            <a:pathLst>
              <a:path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0991" y="4413305"/>
            <a:ext cx="4866018" cy="126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Maharlika"/>
                <a:ea typeface="Maharlika"/>
                <a:cs typeface="Maharlika"/>
                <a:sym typeface="Maharlika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508895" y="-3175539"/>
            <a:ext cx="13270211" cy="18288000"/>
            <a:chOff x="0" y="0"/>
            <a:chExt cx="11564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218640" y="218640"/>
              <a:ext cx="1593725" cy="1156445"/>
            </a:xfrm>
            <a:custGeom>
              <a:avLst/>
              <a:gdLst/>
              <a:ahLst/>
              <a:cxnLst/>
              <a:rect r="r" b="b" t="t" l="l"/>
              <a:pathLst>
                <a:path h="1156445" w="1593725">
                  <a:moveTo>
                    <a:pt x="1593725" y="0"/>
                  </a:moveTo>
                  <a:lnTo>
                    <a:pt x="1593725" y="1156445"/>
                  </a:lnTo>
                  <a:lnTo>
                    <a:pt x="0" y="1156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65" r="0" b="-2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12695"/>
            <a:ext cx="5918796" cy="1428719"/>
          </a:xfrm>
          <a:custGeom>
            <a:avLst/>
            <a:gdLst/>
            <a:ahLst/>
            <a:cxnLst/>
            <a:rect r="r" b="b" t="t" l="l"/>
            <a:pathLst>
              <a:path h="1428719" w="5918796">
                <a:moveTo>
                  <a:pt x="0" y="0"/>
                </a:moveTo>
                <a:lnTo>
                  <a:pt x="5918796" y="0"/>
                </a:lnTo>
                <a:lnTo>
                  <a:pt x="5918796" y="1428719"/>
                </a:lnTo>
                <a:lnTo>
                  <a:pt x="0" y="142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3045" y="536925"/>
            <a:ext cx="5098404" cy="92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657" spc="265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Global Trend of Temperature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3202" y="3098676"/>
            <a:ext cx="16901596" cy="5355984"/>
          </a:xfrm>
          <a:custGeom>
            <a:avLst/>
            <a:gdLst/>
            <a:ahLst/>
            <a:cxnLst/>
            <a:rect r="r" b="b" t="t" l="l"/>
            <a:pathLst>
              <a:path h="5355984" w="16901596">
                <a:moveTo>
                  <a:pt x="0" y="0"/>
                </a:moveTo>
                <a:lnTo>
                  <a:pt x="16901596" y="0"/>
                </a:lnTo>
                <a:lnTo>
                  <a:pt x="16901596" y="5355985"/>
                </a:lnTo>
                <a:lnTo>
                  <a:pt x="0" y="535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616" b="-12272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C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0081" y="218196"/>
            <a:ext cx="4249858" cy="1025859"/>
          </a:xfrm>
          <a:custGeom>
            <a:avLst/>
            <a:gdLst/>
            <a:ahLst/>
            <a:cxnLst/>
            <a:rect r="r" b="b" t="t" l="l"/>
            <a:pathLst>
              <a:path h="1025859" w="4249858">
                <a:moveTo>
                  <a:pt x="0" y="0"/>
                </a:moveTo>
                <a:lnTo>
                  <a:pt x="4249858" y="0"/>
                </a:lnTo>
                <a:lnTo>
                  <a:pt x="4249858" y="1025860"/>
                </a:lnTo>
                <a:lnTo>
                  <a:pt x="0" y="102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1648" y="478672"/>
            <a:ext cx="2208306" cy="2741689"/>
          </a:xfrm>
          <a:custGeom>
            <a:avLst/>
            <a:gdLst/>
            <a:ahLst/>
            <a:cxnLst/>
            <a:rect r="r" b="b" t="t" l="l"/>
            <a:pathLst>
              <a:path h="2741689" w="2208306">
                <a:moveTo>
                  <a:pt x="0" y="0"/>
                </a:moveTo>
                <a:lnTo>
                  <a:pt x="2208306" y="0"/>
                </a:lnTo>
                <a:lnTo>
                  <a:pt x="2208306" y="2741689"/>
                </a:lnTo>
                <a:lnTo>
                  <a:pt x="0" y="2741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3202" y="3098676"/>
            <a:ext cx="15209903" cy="6159624"/>
          </a:xfrm>
          <a:custGeom>
            <a:avLst/>
            <a:gdLst/>
            <a:ahLst/>
            <a:cxnLst/>
            <a:rect r="r" b="b" t="t" l="l"/>
            <a:pathLst>
              <a:path h="6159624" w="15209903">
                <a:moveTo>
                  <a:pt x="0" y="0"/>
                </a:moveTo>
                <a:lnTo>
                  <a:pt x="15209903" y="0"/>
                </a:lnTo>
                <a:lnTo>
                  <a:pt x="15209903" y="6159624"/>
                </a:lnTo>
                <a:lnTo>
                  <a:pt x="0" y="6159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8" t="-77502" r="-34011" b="-68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7122149" y="411997"/>
            <a:ext cx="2565722" cy="57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  <a:spcBef>
                <a:spcPct val="0"/>
              </a:spcBef>
            </a:pPr>
            <a:r>
              <a:rPr lang="en-US" sz="337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Anomalies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5299" y="2321078"/>
            <a:ext cx="12545211" cy="7186826"/>
            <a:chOff x="0" y="0"/>
            <a:chExt cx="1463512" cy="838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3512" cy="838408"/>
            </a:xfrm>
            <a:custGeom>
              <a:avLst/>
              <a:gdLst/>
              <a:ahLst/>
              <a:cxnLst/>
              <a:rect r="r" b="b" t="t" l="l"/>
              <a:pathLst>
                <a:path h="838408" w="1463512">
                  <a:moveTo>
                    <a:pt x="0" y="0"/>
                  </a:moveTo>
                  <a:lnTo>
                    <a:pt x="1463512" y="0"/>
                  </a:lnTo>
                  <a:lnTo>
                    <a:pt x="1463512" y="838408"/>
                  </a:lnTo>
                  <a:lnTo>
                    <a:pt x="0" y="838408"/>
                  </a:lnTo>
                  <a:close/>
                </a:path>
              </a:pathLst>
            </a:custGeom>
            <a:blipFill>
              <a:blip r:embed="rId2"/>
              <a:stretch>
                <a:fillRect l="-473" t="0" r="-4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0600" y="303498"/>
            <a:ext cx="6450058" cy="1550747"/>
            <a:chOff x="0" y="0"/>
            <a:chExt cx="8600077" cy="2067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00077" cy="2067663"/>
            </a:xfrm>
            <a:custGeom>
              <a:avLst/>
              <a:gdLst/>
              <a:ahLst/>
              <a:cxnLst/>
              <a:rect r="r" b="b" t="t" l="l"/>
              <a:pathLst>
                <a:path h="2067663" w="8600077">
                  <a:moveTo>
                    <a:pt x="0" y="0"/>
                  </a:moveTo>
                  <a:lnTo>
                    <a:pt x="8600077" y="0"/>
                  </a:lnTo>
                  <a:lnTo>
                    <a:pt x="8600077" y="2067663"/>
                  </a:lnTo>
                  <a:lnTo>
                    <a:pt x="0" y="20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00" r="0" b="-20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56389" y="444848"/>
              <a:ext cx="8087298" cy="1130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8"/>
                </a:lnSpc>
                <a:spcBef>
                  <a:spcPct val="0"/>
                </a:spcBef>
              </a:pPr>
              <a:r>
                <a:rPr lang="en-US" sz="2463" spc="246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Rising Temperatures Globally (1962–2022)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2782" y="4153546"/>
            <a:ext cx="4772803" cy="1377118"/>
            <a:chOff x="0" y="0"/>
            <a:chExt cx="6363737" cy="1836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27899" y="0"/>
              <a:ext cx="5335838" cy="873137"/>
            </a:xfrm>
            <a:custGeom>
              <a:avLst/>
              <a:gdLst/>
              <a:ahLst/>
              <a:cxnLst/>
              <a:rect r="r" b="b" t="t" l="l"/>
              <a:pathLst>
                <a:path h="873137" w="5335838">
                  <a:moveTo>
                    <a:pt x="0" y="0"/>
                  </a:moveTo>
                  <a:lnTo>
                    <a:pt x="5335838" y="0"/>
                  </a:lnTo>
                  <a:lnTo>
                    <a:pt x="5335838" y="873137"/>
                  </a:lnTo>
                  <a:lnTo>
                    <a:pt x="0" y="87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91124" y="111096"/>
              <a:ext cx="4609388" cy="631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Avg. Temperature Deviation (Europe)</a:t>
              </a:r>
            </a:p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0.78 °C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1027899" y="963020"/>
              <a:ext cx="5335838" cy="873137"/>
            </a:xfrm>
            <a:custGeom>
              <a:avLst/>
              <a:gdLst/>
              <a:ahLst/>
              <a:cxnLst/>
              <a:rect r="r" b="b" t="t" l="l"/>
              <a:pathLst>
                <a:path h="873137" w="5335838">
                  <a:moveTo>
                    <a:pt x="0" y="0"/>
                  </a:moveTo>
                  <a:lnTo>
                    <a:pt x="5335838" y="0"/>
                  </a:lnTo>
                  <a:lnTo>
                    <a:pt x="5335838" y="873137"/>
                  </a:lnTo>
                  <a:lnTo>
                    <a:pt x="0" y="87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91124" y="1074116"/>
              <a:ext cx="4609388" cy="631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Avg. Temperature Deviation (Oceania)</a:t>
              </a:r>
            </a:p>
            <a:p>
              <a:pPr algn="ctr">
                <a:lnSpc>
                  <a:spcPts val="1967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0.32 °C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879303" cy="87930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2227" lIns="32227" bIns="32227" rIns="32227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79036" y="265908"/>
              <a:ext cx="521232" cy="347488"/>
            </a:xfrm>
            <a:custGeom>
              <a:avLst/>
              <a:gdLst/>
              <a:ahLst/>
              <a:cxnLst/>
              <a:rect r="r" b="b" t="t" l="l"/>
              <a:pathLst>
                <a:path h="347488" w="521232">
                  <a:moveTo>
                    <a:pt x="0" y="0"/>
                  </a:moveTo>
                  <a:lnTo>
                    <a:pt x="521231" y="0"/>
                  </a:lnTo>
                  <a:lnTo>
                    <a:pt x="521231" y="347487"/>
                  </a:lnTo>
                  <a:lnTo>
                    <a:pt x="0" y="3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918079"/>
              <a:ext cx="879303" cy="87930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2227" lIns="32227" bIns="32227" rIns="32227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57334" y="1098912"/>
              <a:ext cx="573081" cy="479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2"/>
                </a:lnSpc>
                <a:spcBef>
                  <a:spcPct val="0"/>
                </a:spcBef>
              </a:pPr>
              <a:r>
                <a:rPr lang="en-US" sz="2194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🏝️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600" y="303498"/>
            <a:ext cx="6450058" cy="1550747"/>
            <a:chOff x="0" y="0"/>
            <a:chExt cx="8600077" cy="2067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00077" cy="2067663"/>
            </a:xfrm>
            <a:custGeom>
              <a:avLst/>
              <a:gdLst/>
              <a:ahLst/>
              <a:cxnLst/>
              <a:rect r="r" b="b" t="t" l="l"/>
              <a:pathLst>
                <a:path h="2067663" w="8600077">
                  <a:moveTo>
                    <a:pt x="0" y="0"/>
                  </a:moveTo>
                  <a:lnTo>
                    <a:pt x="8600077" y="0"/>
                  </a:lnTo>
                  <a:lnTo>
                    <a:pt x="8600077" y="2067663"/>
                  </a:lnTo>
                  <a:lnTo>
                    <a:pt x="0" y="20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00" r="0" b="-20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6389" y="444848"/>
              <a:ext cx="8087298" cy="1130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8"/>
                </a:lnSpc>
                <a:spcBef>
                  <a:spcPct val="0"/>
                </a:spcBef>
              </a:pPr>
              <a:r>
                <a:rPr lang="en-US" sz="2463" spc="246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Rising Temperatures in Europe (1962–2022)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839790"/>
            <a:ext cx="15886249" cy="4607420"/>
          </a:xfrm>
          <a:custGeom>
            <a:avLst/>
            <a:gdLst/>
            <a:ahLst/>
            <a:cxnLst/>
            <a:rect r="r" b="b" t="t" l="l"/>
            <a:pathLst>
              <a:path h="4607420" w="15886249">
                <a:moveTo>
                  <a:pt x="0" y="0"/>
                </a:moveTo>
                <a:lnTo>
                  <a:pt x="15886249" y="0"/>
                </a:lnTo>
                <a:lnTo>
                  <a:pt x="15886249" y="4607420"/>
                </a:lnTo>
                <a:lnTo>
                  <a:pt x="0" y="4607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3000"/>
            </a:blip>
            <a:stretch>
              <a:fillRect l="0" t="-17367" r="-36157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91000"/>
          </a:blip>
          <a:srcRect l="0" t="0" r="0" b="0"/>
          <a:stretch>
            <a:fillRect/>
          </a:stretch>
        </p:blipFill>
        <p:spPr>
          <a:xfrm flipH="false" flipV="false" rot="0">
            <a:off x="10912863" y="7600400"/>
            <a:ext cx="5539381" cy="268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91520" y="8124801"/>
            <a:ext cx="4182067" cy="159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Europe has witnessed a dramatic rise in temperature deviation since 1990 — the steepest globally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600" y="303498"/>
            <a:ext cx="6450058" cy="1550747"/>
            <a:chOff x="0" y="0"/>
            <a:chExt cx="8600077" cy="2067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0077" cy="2067663"/>
            </a:xfrm>
            <a:custGeom>
              <a:avLst/>
              <a:gdLst/>
              <a:ahLst/>
              <a:cxnLst/>
              <a:rect r="r" b="b" t="t" l="l"/>
              <a:pathLst>
                <a:path h="2067663" w="8600077">
                  <a:moveTo>
                    <a:pt x="0" y="0"/>
                  </a:moveTo>
                  <a:lnTo>
                    <a:pt x="8600077" y="0"/>
                  </a:lnTo>
                  <a:lnTo>
                    <a:pt x="8600077" y="2067663"/>
                  </a:lnTo>
                  <a:lnTo>
                    <a:pt x="0" y="20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00" r="0" b="-20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56389" y="444848"/>
              <a:ext cx="8087298" cy="1130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8"/>
                </a:lnSpc>
                <a:spcBef>
                  <a:spcPct val="0"/>
                </a:spcBef>
              </a:pPr>
              <a:r>
                <a:rPr lang="en-US" sz="2463" spc="246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Rising Temperatures in Europe (1962–2022)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0912" y="2209951"/>
            <a:ext cx="9355497" cy="7173403"/>
          </a:xfrm>
          <a:custGeom>
            <a:avLst/>
            <a:gdLst/>
            <a:ahLst/>
            <a:cxnLst/>
            <a:rect r="r" b="b" t="t" l="l"/>
            <a:pathLst>
              <a:path h="7173403" w="9355497">
                <a:moveTo>
                  <a:pt x="0" y="0"/>
                </a:moveTo>
                <a:lnTo>
                  <a:pt x="9355497" y="0"/>
                </a:lnTo>
                <a:lnTo>
                  <a:pt x="9355497" y="7173403"/>
                </a:lnTo>
                <a:lnTo>
                  <a:pt x="0" y="7173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5" t="0" r="-338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47763" y="4649037"/>
            <a:ext cx="7646350" cy="5342887"/>
          </a:xfrm>
          <a:custGeom>
            <a:avLst/>
            <a:gdLst/>
            <a:ahLst/>
            <a:cxnLst/>
            <a:rect r="r" b="b" t="t" l="l"/>
            <a:pathLst>
              <a:path h="5342887" w="7646350">
                <a:moveTo>
                  <a:pt x="0" y="0"/>
                </a:moveTo>
                <a:lnTo>
                  <a:pt x="7646350" y="0"/>
                </a:lnTo>
                <a:lnTo>
                  <a:pt x="7646350" y="5342887"/>
                </a:lnTo>
                <a:lnTo>
                  <a:pt x="0" y="5342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094" y="334281"/>
            <a:ext cx="7008413" cy="1691738"/>
          </a:xfrm>
          <a:custGeom>
            <a:avLst/>
            <a:gdLst/>
            <a:ahLst/>
            <a:cxnLst/>
            <a:rect r="r" b="b" t="t" l="l"/>
            <a:pathLst>
              <a:path h="1691738" w="7008413">
                <a:moveTo>
                  <a:pt x="0" y="0"/>
                </a:moveTo>
                <a:lnTo>
                  <a:pt x="7008413" y="0"/>
                </a:lnTo>
                <a:lnTo>
                  <a:pt x="7008413" y="1691738"/>
                </a:lnTo>
                <a:lnTo>
                  <a:pt x="0" y="1691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355" y="852390"/>
            <a:ext cx="6469891" cy="58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442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Do Coastal Regions Heat Slower?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880326">
            <a:off x="14333970" y="139423"/>
            <a:ext cx="2923570" cy="4130874"/>
          </a:xfrm>
          <a:custGeom>
            <a:avLst/>
            <a:gdLst/>
            <a:ahLst/>
            <a:cxnLst/>
            <a:rect r="r" b="b" t="t" l="l"/>
            <a:pathLst>
              <a:path h="4130874" w="2923570">
                <a:moveTo>
                  <a:pt x="0" y="0"/>
                </a:moveTo>
                <a:lnTo>
                  <a:pt x="2923571" y="0"/>
                </a:lnTo>
                <a:lnTo>
                  <a:pt x="2923571" y="4130874"/>
                </a:lnTo>
                <a:lnTo>
                  <a:pt x="0" y="413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65925" y="2204860"/>
            <a:ext cx="9970270" cy="3805546"/>
            <a:chOff x="0" y="0"/>
            <a:chExt cx="13293693" cy="5074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71181"/>
              <a:ext cx="13293693" cy="4102881"/>
            </a:xfrm>
            <a:custGeom>
              <a:avLst/>
              <a:gdLst/>
              <a:ahLst/>
              <a:cxnLst/>
              <a:rect r="r" b="b" t="t" l="l"/>
              <a:pathLst>
                <a:path h="4102881" w="13293693">
                  <a:moveTo>
                    <a:pt x="0" y="0"/>
                  </a:moveTo>
                  <a:lnTo>
                    <a:pt x="13293693" y="0"/>
                  </a:lnTo>
                  <a:lnTo>
                    <a:pt x="13293693" y="4102881"/>
                  </a:lnTo>
                  <a:lnTo>
                    <a:pt x="0" y="4102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9177" r="-31765" b="-748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170860" y="0"/>
              <a:ext cx="2122833" cy="971181"/>
            </a:xfrm>
            <a:custGeom>
              <a:avLst/>
              <a:gdLst/>
              <a:ahLst/>
              <a:cxnLst/>
              <a:rect r="r" b="b" t="t" l="l"/>
              <a:pathLst>
                <a:path h="971181" w="2122833">
                  <a:moveTo>
                    <a:pt x="0" y="0"/>
                  </a:moveTo>
                  <a:lnTo>
                    <a:pt x="2122833" y="0"/>
                  </a:lnTo>
                  <a:lnTo>
                    <a:pt x="2122833" y="971181"/>
                  </a:lnTo>
                  <a:lnTo>
                    <a:pt x="0" y="971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38160" t="-43156" r="-71662" b="-63455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5925" y="6772406"/>
            <a:ext cx="9970270" cy="747770"/>
          </a:xfrm>
          <a:custGeom>
            <a:avLst/>
            <a:gdLst/>
            <a:ahLst/>
            <a:cxnLst/>
            <a:rect r="r" b="b" t="t" l="l"/>
            <a:pathLst>
              <a:path h="747770" w="9970270">
                <a:moveTo>
                  <a:pt x="0" y="0"/>
                </a:moveTo>
                <a:lnTo>
                  <a:pt x="9970270" y="0"/>
                </a:lnTo>
                <a:lnTo>
                  <a:pt x="9970270" y="747770"/>
                </a:lnTo>
                <a:lnTo>
                  <a:pt x="0" y="747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E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094" y="334281"/>
            <a:ext cx="7008413" cy="1691738"/>
          </a:xfrm>
          <a:custGeom>
            <a:avLst/>
            <a:gdLst/>
            <a:ahLst/>
            <a:cxnLst/>
            <a:rect r="r" b="b" t="t" l="l"/>
            <a:pathLst>
              <a:path h="1691738" w="7008413">
                <a:moveTo>
                  <a:pt x="0" y="0"/>
                </a:moveTo>
                <a:lnTo>
                  <a:pt x="7008413" y="0"/>
                </a:lnTo>
                <a:lnTo>
                  <a:pt x="7008413" y="1691738"/>
                </a:lnTo>
                <a:lnTo>
                  <a:pt x="0" y="1691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355" y="852390"/>
            <a:ext cx="6469891" cy="58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  <a:spcBef>
                <a:spcPct val="0"/>
              </a:spcBef>
            </a:pPr>
            <a:r>
              <a:rPr lang="en-US" sz="3442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Do Coastal Regions Heat Slower?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5925" y="2204860"/>
            <a:ext cx="9970270" cy="3805546"/>
            <a:chOff x="0" y="0"/>
            <a:chExt cx="13293693" cy="5074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971181"/>
              <a:ext cx="13293693" cy="4102881"/>
            </a:xfrm>
            <a:custGeom>
              <a:avLst/>
              <a:gdLst/>
              <a:ahLst/>
              <a:cxnLst/>
              <a:rect r="r" b="b" t="t" l="l"/>
              <a:pathLst>
                <a:path h="4102881" w="13293693">
                  <a:moveTo>
                    <a:pt x="0" y="0"/>
                  </a:moveTo>
                  <a:lnTo>
                    <a:pt x="13293693" y="0"/>
                  </a:lnTo>
                  <a:lnTo>
                    <a:pt x="13293693" y="4102881"/>
                  </a:lnTo>
                  <a:lnTo>
                    <a:pt x="0" y="4102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9177" r="-31765" b="-7482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170860" y="0"/>
              <a:ext cx="2122833" cy="971181"/>
            </a:xfrm>
            <a:custGeom>
              <a:avLst/>
              <a:gdLst/>
              <a:ahLst/>
              <a:cxnLst/>
              <a:rect r="r" b="b" t="t" l="l"/>
              <a:pathLst>
                <a:path h="971181" w="2122833">
                  <a:moveTo>
                    <a:pt x="0" y="0"/>
                  </a:moveTo>
                  <a:lnTo>
                    <a:pt x="2122833" y="0"/>
                  </a:lnTo>
                  <a:lnTo>
                    <a:pt x="2122833" y="971181"/>
                  </a:lnTo>
                  <a:lnTo>
                    <a:pt x="0" y="971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38160" t="-43156" r="-71662" b="-63455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65925" y="6772406"/>
            <a:ext cx="12650876" cy="2423682"/>
          </a:xfrm>
          <a:custGeom>
            <a:avLst/>
            <a:gdLst/>
            <a:ahLst/>
            <a:cxnLst/>
            <a:rect r="r" b="b" t="t" l="l"/>
            <a:pathLst>
              <a:path h="2423682" w="12650876">
                <a:moveTo>
                  <a:pt x="0" y="0"/>
                </a:moveTo>
                <a:lnTo>
                  <a:pt x="12650876" y="0"/>
                </a:lnTo>
                <a:lnTo>
                  <a:pt x="12650876" y="2423683"/>
                </a:lnTo>
                <a:lnTo>
                  <a:pt x="0" y="2423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163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22889">
            <a:off x="14429086" y="116798"/>
            <a:ext cx="2852593" cy="4044563"/>
          </a:xfrm>
          <a:custGeom>
            <a:avLst/>
            <a:gdLst/>
            <a:ahLst/>
            <a:cxnLst/>
            <a:rect r="r" b="b" t="t" l="l"/>
            <a:pathLst>
              <a:path h="4044563" w="2852593">
                <a:moveTo>
                  <a:pt x="0" y="0"/>
                </a:moveTo>
                <a:lnTo>
                  <a:pt x="2852592" y="0"/>
                </a:lnTo>
                <a:lnTo>
                  <a:pt x="2852592" y="4044563"/>
                </a:lnTo>
                <a:lnTo>
                  <a:pt x="0" y="4044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9" r="-11155" b="-27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DAGkQCVNJ90</dc:identifier>
  <dcterms:modified xsi:type="dcterms:W3CDTF">2011-08-01T06:04:30Z</dcterms:modified>
  <cp:revision>1</cp:revision>
  <dc:title>Exploring Climate Changes Over Time</dc:title>
</cp:coreProperties>
</file>